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</a:t>
            </a:r>
            <a:r>
              <a:rPr lang="es-MX" sz="3200" dirty="0" smtClean="0"/>
              <a:t>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</a:t>
            </a:r>
            <a:r>
              <a:rPr lang="es-MX" sz="2800" dirty="0" smtClean="0"/>
              <a:t># 6</a:t>
            </a:r>
            <a:endParaRPr lang="es-MX" sz="2800" dirty="0" smtClean="0"/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</a:t>
            </a:r>
            <a:r>
              <a:rPr lang="es-MX" sz="1200" dirty="0" smtClean="0"/>
              <a:t>15</a:t>
            </a:r>
            <a:r>
              <a:rPr lang="es-MX" sz="1200" dirty="0" smtClean="0"/>
              <a:t> - 02 </a:t>
            </a:r>
            <a:r>
              <a:rPr lang="es-MX" sz="1200" dirty="0" smtClean="0"/>
              <a:t>-</a:t>
            </a:r>
            <a:r>
              <a:rPr lang="es-MX" sz="1200" dirty="0" smtClean="0"/>
              <a:t>2018</a:t>
            </a:r>
            <a:endParaRPr lang="es-MX" sz="1200" dirty="0" smtClean="0"/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6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1571604" y="1428723"/>
          <a:ext cx="5357850" cy="5429277"/>
        </p:xfrm>
        <a:graphic>
          <a:graphicData uri="http://schemas.openxmlformats.org/drawingml/2006/table">
            <a:tbl>
              <a:tblPr/>
              <a:tblGrid>
                <a:gridCol w="3290511"/>
                <a:gridCol w="689113"/>
                <a:gridCol w="689113"/>
                <a:gridCol w="689113"/>
              </a:tblGrid>
              <a:tr h="1490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INSTITUTO DE SERVICIOS DE SALUD EN BAJA CALIFORNIA SUR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90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90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SUBDIRECCION DE EPIDEMIOLOGIA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90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1500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Prontuario semana 06-2018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1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 PRINCIPALES CAUSAS DE DIAGNOSTICO</a:t>
                      </a:r>
                    </a:p>
                  </a:txBody>
                  <a:tcPr marL="5528" marR="5528" marT="5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5528" marR="5528" marT="5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5528" marR="5528" marT="5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5528" marR="5528" marT="5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Infecciones respiratorias agudas*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33,623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37,771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-10.98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latin typeface="Arial"/>
                        </a:rPr>
                        <a:t>Enfermedades diarreicas agudas**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6,512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5,035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29.33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01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5,135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4,562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12.56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1,947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2,076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-6.21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latin typeface="Arial"/>
                        </a:rPr>
                        <a:t>Otitis media aguda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1,830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1,325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38.11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1,707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1,501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13.72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1,425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1,192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19.55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Vulvovaginitis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672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534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25.84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582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878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-33.71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388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320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21.25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345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367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-5.99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207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203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Calibri"/>
                        </a:rPr>
                        <a:t>1.97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Diabetes mellitus (ambas)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203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230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-11.74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198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191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Calibri"/>
                        </a:rPr>
                        <a:t>3.66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143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169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Calibri"/>
                        </a:rPr>
                        <a:t>-15.38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138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187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Calibri"/>
                        </a:rPr>
                        <a:t>-26.20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132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97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36.08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111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125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Calibri"/>
                        </a:rPr>
                        <a:t>-11.20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Escabiosis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84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Calibri"/>
                        </a:rPr>
                        <a:t>-12.50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01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76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88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Calibri"/>
                        </a:rPr>
                        <a:t>-13.64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0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latin typeface="Arial"/>
                        </a:rPr>
                        <a:t>Total :</a:t>
                      </a:r>
                    </a:p>
                  </a:txBody>
                  <a:tcPr marL="5528" marR="5528" marT="5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latin typeface="Calibri"/>
                        </a:rPr>
                        <a:t>56,612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latin typeface="Calibri"/>
                        </a:rPr>
                        <a:t>58,455</a:t>
                      </a:r>
                    </a:p>
                  </a:txBody>
                  <a:tcPr marL="5528" marR="5528" marT="5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latin typeface="Calibri"/>
                        </a:rPr>
                        <a:t>-3.15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75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775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Fuente: EPIMORBI-SUAVE. 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corte al 08-02-2018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479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*Incluye: infección respiratoria aguda, faringitis, amigdalitis estreptococica, neumonía, bronconeumonía e influenza.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479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87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79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87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75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Incluye diabetes mellitus tipo 1 y 2.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75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</a:t>
            </a:r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6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5" name="14 Imagen"/>
          <p:cNvPicPr/>
          <p:nvPr/>
        </p:nvPicPr>
        <p:blipFill rotWithShape="1">
          <a:blip r:embed="rId4"/>
          <a:srcRect l="29701" t="18407" r="30584" b="12492"/>
          <a:stretch/>
        </p:blipFill>
        <p:spPr bwMode="auto">
          <a:xfrm>
            <a:off x="1785918" y="1571612"/>
            <a:ext cx="5286412" cy="49654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</a:t>
            </a:r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6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857224" y="2285992"/>
          <a:ext cx="7405715" cy="2548808"/>
        </p:xfrm>
        <a:graphic>
          <a:graphicData uri="http://schemas.openxmlformats.org/drawingml/2006/table">
            <a:tbl>
              <a:tblPr/>
              <a:tblGrid>
                <a:gridCol w="527566"/>
                <a:gridCol w="668251"/>
                <a:gridCol w="600108"/>
                <a:gridCol w="791350"/>
                <a:gridCol w="747386"/>
                <a:gridCol w="527566"/>
                <a:gridCol w="527566"/>
                <a:gridCol w="527566"/>
                <a:gridCol w="527566"/>
                <a:gridCol w="677044"/>
                <a:gridCol w="677044"/>
                <a:gridCol w="606702"/>
              </a:tblGrid>
              <a:tr h="392528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BCS. INCIDENCIA DE INFLUENZA SEGÚN RESULTADOS POR MUNICIPIO . PERIODO INTERESTACIONAL 2018</a:t>
                      </a: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6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POBLACION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PROBABLES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MUESTREADOS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CONFIRMADOS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TIPO DE VIRUS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INCIDENCIA**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16106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H1N1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H3N2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VSR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CORONA NL63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10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85222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COMONDU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23063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LORETO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72244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MULEGE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313197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PAZ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339101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 CABOS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832827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ESTATAL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</a:t>
                      </a:r>
                    </a:p>
                  </a:txBody>
                  <a:tcPr marL="5542" marR="5542" marT="55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2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PLATAFORMA SINAVE </a:t>
                      </a: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9652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07/02/2018</a:t>
                      </a: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652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 INCIDENCIA POR CADA 100,000 HBTS</a:t>
                      </a:r>
                    </a:p>
                  </a:txBody>
                  <a:tcPr marL="5542" marR="5542" marT="55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471</Words>
  <Application>Microsoft Office PowerPoint</Application>
  <PresentationFormat>Presentación en pantalla (4:3)</PresentationFormat>
  <Paragraphs>206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B.C.S.  PANORAMA EPIDEMIOLOGICO 2018</vt:lpstr>
      <vt:lpstr>MORBILIDAD GENERAL </vt:lpstr>
      <vt:lpstr>INFLUENZA 2018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17</cp:revision>
  <dcterms:created xsi:type="dcterms:W3CDTF">2018-06-06T16:56:21Z</dcterms:created>
  <dcterms:modified xsi:type="dcterms:W3CDTF">2018-07-05T16:10:39Z</dcterms:modified>
</cp:coreProperties>
</file>